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79" r:id="rId3"/>
    <p:sldId id="278" r:id="rId4"/>
    <p:sldId id="28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52" userDrawn="1">
          <p15:clr>
            <a:srgbClr val="A4A3A4"/>
          </p15:clr>
        </p15:guide>
        <p15:guide id="2" pos="58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ng, Hongbo" initials="RH" lastIdx="1" clrIdx="0">
    <p:extLst>
      <p:ext uri="{19B8F6BF-5375-455C-9EA6-DF929625EA0E}">
        <p15:presenceInfo xmlns:p15="http://schemas.microsoft.com/office/powerpoint/2012/main" userId="S::hongbo.rong@intel.com::6c139c3d-5adf-4846-bb73-781261dbefe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552" y="495"/>
      </p:cViewPr>
      <p:guideLst>
        <p:guide orient="horz" pos="4152"/>
        <p:guide pos="58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A77D4-72F0-4927-B0FD-D3A5F960A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76719-E9B5-4C2D-896C-E5A89FD41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465-5259-4E0F-9A11-1B4BDEE65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15938-F9B7-4F55-8B3D-2D647CBBD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BAD28-AD3C-4E8E-82BF-0BD72F702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BBD2D-1C85-4E4C-9409-9E5A05A64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D0832C-890C-41C0-9124-4B875C4DCE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8A85A-B285-4A72-91F1-3B2D4B2FC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FD5E5-5E9D-466E-A3FC-64C1930A7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185A5-1AED-4500-BE52-0761A95ED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14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9ADE35-0560-4FC5-8A39-5673C6A214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BC1D50-9E5B-447B-AA26-D82CA0F01D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CE40A-0539-45A4-8A83-AA52E0CD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69D5E-5431-410F-AA8E-40A220E78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7AE62-65D9-4BEF-BB5E-79926E5A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15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863A0-3526-4534-BC3C-2589FB3D3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4039C-B1A9-4051-BAC4-158DAC8CE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B1B83-41EC-4119-97AF-1D89C113C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6098E-C76F-473D-9743-378640CF9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5EB50-DBB9-46F0-8B14-BC78214A0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409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CD628-E6C7-4290-99D2-17B04FE0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A42D-F6B6-41EB-A2BA-0B3CF99A1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85AD1-E854-4D51-9779-2D271D134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92D92-CE47-4229-A786-8B23B30D1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1A920-5933-4130-BB79-DB490BA6C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18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CE784-6722-4031-BF98-4534E6A77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A77E-BD03-4D34-AABF-7999923ADD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8975C-613D-458D-B704-F6976384A6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E7EAD4-C37B-4E9A-A78C-12DA7459B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7DF6D-8CCC-4F5D-8092-ABDE6267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3939C9-96D1-4247-929E-3154E1F85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10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73A9C-3E3D-4A1E-93BD-22A1FEAC8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D61CB-0096-4CAF-952E-E25530EB9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8EC688-925B-46EA-A5B1-7053584D9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CD191E-A3BE-4800-9A2F-D683B3741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90FB40-2632-4390-AA79-ABB6EA3CC0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2A8475-33AA-42B9-B653-D576AE012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8E8BB7-4A8B-4999-9DEF-84AD10127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4306C4-61E6-430A-8C94-959F8EBB5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90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08016-9490-4F26-A0FB-C3C8020A0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0406BE-DBD6-4E4B-8E3A-5D725601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5B8D4A-96AE-4C8C-8BA1-4525E9F5C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D54F8A-E62D-4F0F-93F8-3749D8AE0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93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080742-1D5C-482D-B3D2-3B8706E9C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567FC3-EC82-4D64-A091-BA768AF43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56A7F-1CE9-4044-AAEF-5E404E8A7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229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DF015-0674-484F-868C-E342D5FAF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2C9FB-FA81-4E98-BBB0-D2D17DCAD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5ED64B-3F05-48B7-8CCB-841E7CFA9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13112D-1455-4DCC-A35D-92A6689F0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52E440-42E4-4456-8AD2-28AB2A8EC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0DFB9F-DC7C-4459-B1B8-087E110F3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87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D870B-2C16-4B64-99CF-B4CB72A3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02EEC3-0A4C-428E-A68D-92BDB5B83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AC8F94-5AFF-4274-B8F4-C19ECA28E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54212A-4BF1-4AD9-AA27-C4747B39B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FC203-42B9-4898-8495-C01BE0D40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31A52-BE0F-4C3D-9DA4-61A5FC146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81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E5E05-36AE-48E0-BA7E-4EB32936D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DFAE5-B054-4E2D-BB04-1C1E9C0AE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08ECB-904E-43AE-90F0-E415FA24EA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616ED-DCD8-4DD3-BCA5-86C7BBC6EA45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74223-6736-4893-88BA-671777B48E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C3658-EACE-41F7-A9DE-CE1D5AE550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7E3F0-2C97-407D-ACA7-E829F28E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84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65449" y="-39280"/>
            <a:ext cx="2922392" cy="3477389"/>
            <a:chOff x="6395779" y="839879"/>
            <a:chExt cx="2922392" cy="3477389"/>
          </a:xfrm>
        </p:grpSpPr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FFC9E0A-05C7-401D-8819-5BBC0894CB3D}"/>
                </a:ext>
              </a:extLst>
            </p:cNvPr>
            <p:cNvGrpSpPr/>
            <p:nvPr/>
          </p:nvGrpSpPr>
          <p:grpSpPr>
            <a:xfrm>
              <a:off x="6395779" y="839879"/>
              <a:ext cx="2922392" cy="3477389"/>
              <a:chOff x="987243" y="413806"/>
              <a:chExt cx="2922392" cy="3477389"/>
            </a:xfrm>
          </p:grpSpPr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114F5458-EF70-400D-8E0B-63B991EEA043}"/>
                  </a:ext>
                </a:extLst>
              </p:cNvPr>
              <p:cNvGrpSpPr/>
              <p:nvPr/>
            </p:nvGrpSpPr>
            <p:grpSpPr>
              <a:xfrm>
                <a:off x="987243" y="966591"/>
                <a:ext cx="2922392" cy="2924604"/>
                <a:chOff x="987243" y="966591"/>
                <a:chExt cx="2922392" cy="2924604"/>
              </a:xfrm>
            </p:grpSpPr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CBA88625-688F-44D8-A311-1DBCB3181E56}"/>
                    </a:ext>
                  </a:extLst>
                </p:cNvPr>
                <p:cNvSpPr/>
                <p:nvPr/>
              </p:nvSpPr>
              <p:spPr>
                <a:xfrm>
                  <a:off x="987243" y="966591"/>
                  <a:ext cx="2922392" cy="292460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FECA7CAA-900C-4F97-9437-A1DBB0EA661D}"/>
                    </a:ext>
                  </a:extLst>
                </p:cNvPr>
                <p:cNvSpPr/>
                <p:nvPr/>
              </p:nvSpPr>
              <p:spPr>
                <a:xfrm>
                  <a:off x="2090569" y="2068893"/>
                  <a:ext cx="720000" cy="7200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  <a:effectLst>
                  <a:glow rad="63500">
                    <a:schemeClr val="bg1">
                      <a:lumMod val="65000"/>
                      <a:alpha val="40000"/>
                    </a:schemeClr>
                  </a:glow>
                  <a:innerShdw blurRad="63500" dist="50800" dir="2700000">
                    <a:schemeClr val="bg1">
                      <a:lumMod val="75000"/>
                      <a:alpha val="50000"/>
                    </a:schemeClr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635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rgbClr val="FF0000"/>
                      </a:solidFill>
                    </a:rPr>
                    <a:t>PE</a:t>
                  </a: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7C8DDB33-8EF7-46B8-AF10-D3A2749878A1}"/>
                    </a:ext>
                  </a:extLst>
                </p:cNvPr>
                <p:cNvSpPr/>
                <p:nvPr/>
              </p:nvSpPr>
              <p:spPr>
                <a:xfrm>
                  <a:off x="1089660" y="2069974"/>
                  <a:ext cx="720000" cy="7200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  <a:effectLst>
                  <a:glow rad="63500">
                    <a:schemeClr val="bg1">
                      <a:lumMod val="65000"/>
                      <a:alpha val="40000"/>
                    </a:schemeClr>
                  </a:glow>
                  <a:innerShdw blurRad="63500" dist="50800" dir="2700000">
                    <a:schemeClr val="bg1">
                      <a:lumMod val="75000"/>
                      <a:alpha val="50000"/>
                    </a:schemeClr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635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rgbClr val="FF0000"/>
                      </a:solidFill>
                    </a:rPr>
                    <a:t>PE</a:t>
                  </a: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59B56EEF-8B72-4335-9321-DA3CC360F1FD}"/>
                    </a:ext>
                  </a:extLst>
                </p:cNvPr>
                <p:cNvSpPr/>
                <p:nvPr/>
              </p:nvSpPr>
              <p:spPr>
                <a:xfrm>
                  <a:off x="2092142" y="1071754"/>
                  <a:ext cx="720000" cy="7200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  <a:effectLst>
                  <a:glow rad="63500">
                    <a:schemeClr val="bg1">
                      <a:lumMod val="65000"/>
                      <a:alpha val="40000"/>
                    </a:schemeClr>
                  </a:glow>
                  <a:innerShdw blurRad="63500" dist="50800" dir="2700000">
                    <a:schemeClr val="bg1">
                      <a:lumMod val="75000"/>
                      <a:alpha val="50000"/>
                    </a:schemeClr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635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rgbClr val="FF0000"/>
                      </a:solidFill>
                    </a:rPr>
                    <a:t>PE</a:t>
                  </a: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6A688B67-09BC-4927-BE2D-89C495DD2C46}"/>
                    </a:ext>
                  </a:extLst>
                </p:cNvPr>
                <p:cNvSpPr/>
                <p:nvPr/>
              </p:nvSpPr>
              <p:spPr>
                <a:xfrm>
                  <a:off x="1089660" y="1071754"/>
                  <a:ext cx="720000" cy="720000"/>
                </a:xfrm>
                <a:prstGeom prst="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  <a:effectLst>
                  <a:glow rad="63500">
                    <a:schemeClr val="bg1">
                      <a:lumMod val="65000"/>
                      <a:alpha val="40000"/>
                    </a:schemeClr>
                  </a:glow>
                  <a:innerShdw blurRad="63500" dist="50800" dir="2700000">
                    <a:schemeClr val="bg1">
                      <a:lumMod val="75000"/>
                      <a:alpha val="50000"/>
                    </a:schemeClr>
                  </a:innerShdw>
                </a:effectLst>
                <a:scene3d>
                  <a:camera prst="orthographicFront"/>
                  <a:lightRig rig="threePt" dir="t"/>
                </a:scene3d>
                <a:sp3d>
                  <a:bevelT w="127000" h="635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b="1" dirty="0">
                      <a:solidFill>
                        <a:srgbClr val="FF0000"/>
                      </a:solidFill>
                    </a:rPr>
                    <a:t>PE</a:t>
                  </a:r>
                </a:p>
              </p:txBody>
            </p:sp>
          </p:grp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B07C574F-471A-4521-941E-25D20A3F5341}"/>
                  </a:ext>
                </a:extLst>
              </p:cNvPr>
              <p:cNvSpPr txBox="1"/>
              <p:nvPr/>
            </p:nvSpPr>
            <p:spPr>
              <a:xfrm>
                <a:off x="1297048" y="413806"/>
                <a:ext cx="230704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Systolic array</a:t>
                </a:r>
              </a:p>
            </p:txBody>
          </p:sp>
        </p:grpSp>
        <p:sp>
          <p:nvSpPr>
            <p:cNvPr id="78" name="Rectangle 71">
              <a:extLst>
                <a:ext uri="{FF2B5EF4-FFF2-40B4-BE49-F238E27FC236}">
                  <a16:creationId xmlns:a16="http://schemas.microsoft.com/office/drawing/2014/main" id="{59B56EEF-8B72-4335-9321-DA3CC360F1FD}"/>
                </a:ext>
              </a:extLst>
            </p:cNvPr>
            <p:cNvSpPr/>
            <p:nvPr/>
          </p:nvSpPr>
          <p:spPr>
            <a:xfrm>
              <a:off x="8500016" y="1500388"/>
              <a:ext cx="720000" cy="7200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glow rad="63500">
                <a:schemeClr val="bg1">
                  <a:lumMod val="65000"/>
                  <a:alpha val="40000"/>
                </a:schemeClr>
              </a:glow>
              <a:innerShdw blurRad="63500" dist="50800" dir="2700000">
                <a:schemeClr val="bg1">
                  <a:lumMod val="75000"/>
                  <a:alpha val="50000"/>
                </a:schemeClr>
              </a:innerShdw>
            </a:effectLst>
            <a:scene3d>
              <a:camera prst="orthographicFront"/>
              <a:lightRig rig="threePt" dir="t"/>
            </a:scene3d>
            <a:sp3d>
              <a:bevelT w="127000" h="63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PE</a:t>
              </a:r>
            </a:p>
          </p:txBody>
        </p:sp>
        <p:sp>
          <p:nvSpPr>
            <p:cNvPr id="79" name="Rectangle 71">
              <a:extLst>
                <a:ext uri="{FF2B5EF4-FFF2-40B4-BE49-F238E27FC236}">
                  <a16:creationId xmlns:a16="http://schemas.microsoft.com/office/drawing/2014/main" id="{59B56EEF-8B72-4335-9321-DA3CC360F1FD}"/>
                </a:ext>
              </a:extLst>
            </p:cNvPr>
            <p:cNvSpPr/>
            <p:nvPr/>
          </p:nvSpPr>
          <p:spPr>
            <a:xfrm>
              <a:off x="8500016" y="2494966"/>
              <a:ext cx="720000" cy="7200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glow rad="63500">
                <a:schemeClr val="bg1">
                  <a:lumMod val="65000"/>
                  <a:alpha val="40000"/>
                </a:schemeClr>
              </a:glow>
              <a:innerShdw blurRad="63500" dist="50800" dir="2700000">
                <a:schemeClr val="bg1">
                  <a:lumMod val="75000"/>
                  <a:alpha val="50000"/>
                </a:schemeClr>
              </a:innerShdw>
            </a:effectLst>
            <a:scene3d>
              <a:camera prst="orthographicFront"/>
              <a:lightRig rig="threePt" dir="t"/>
            </a:scene3d>
            <a:sp3d>
              <a:bevelT w="127000" h="63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PE</a:t>
              </a:r>
            </a:p>
          </p:txBody>
        </p:sp>
        <p:sp>
          <p:nvSpPr>
            <p:cNvPr id="96" name="Rectangle 71">
              <a:extLst>
                <a:ext uri="{FF2B5EF4-FFF2-40B4-BE49-F238E27FC236}">
                  <a16:creationId xmlns:a16="http://schemas.microsoft.com/office/drawing/2014/main" id="{59B56EEF-8B72-4335-9321-DA3CC360F1FD}"/>
                </a:ext>
              </a:extLst>
            </p:cNvPr>
            <p:cNvSpPr/>
            <p:nvPr/>
          </p:nvSpPr>
          <p:spPr>
            <a:xfrm>
              <a:off x="6498196" y="3507449"/>
              <a:ext cx="720000" cy="7200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glow rad="63500">
                <a:schemeClr val="bg1">
                  <a:lumMod val="65000"/>
                  <a:alpha val="40000"/>
                </a:schemeClr>
              </a:glow>
              <a:innerShdw blurRad="63500" dist="50800" dir="2700000">
                <a:schemeClr val="bg1">
                  <a:lumMod val="75000"/>
                  <a:alpha val="50000"/>
                </a:schemeClr>
              </a:innerShdw>
            </a:effectLst>
            <a:scene3d>
              <a:camera prst="orthographicFront"/>
              <a:lightRig rig="threePt" dir="t"/>
            </a:scene3d>
            <a:sp3d>
              <a:bevelT w="127000" h="63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PE</a:t>
              </a:r>
            </a:p>
          </p:txBody>
        </p:sp>
        <p:sp>
          <p:nvSpPr>
            <p:cNvPr id="97" name="Rectangle 71">
              <a:extLst>
                <a:ext uri="{FF2B5EF4-FFF2-40B4-BE49-F238E27FC236}">
                  <a16:creationId xmlns:a16="http://schemas.microsoft.com/office/drawing/2014/main" id="{59B56EEF-8B72-4335-9321-DA3CC360F1FD}"/>
                </a:ext>
              </a:extLst>
            </p:cNvPr>
            <p:cNvSpPr/>
            <p:nvPr/>
          </p:nvSpPr>
          <p:spPr>
            <a:xfrm>
              <a:off x="7499105" y="3494267"/>
              <a:ext cx="720000" cy="7200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glow rad="63500">
                <a:schemeClr val="bg1">
                  <a:lumMod val="65000"/>
                  <a:alpha val="40000"/>
                </a:schemeClr>
              </a:glow>
              <a:innerShdw blurRad="63500" dist="50800" dir="2700000">
                <a:schemeClr val="bg1">
                  <a:lumMod val="75000"/>
                  <a:alpha val="50000"/>
                </a:schemeClr>
              </a:innerShdw>
            </a:effectLst>
            <a:scene3d>
              <a:camera prst="orthographicFront"/>
              <a:lightRig rig="threePt" dir="t"/>
            </a:scene3d>
            <a:sp3d>
              <a:bevelT w="127000" h="63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PE</a:t>
              </a:r>
            </a:p>
          </p:txBody>
        </p:sp>
        <p:sp>
          <p:nvSpPr>
            <p:cNvPr id="98" name="Rectangle 71">
              <a:extLst>
                <a:ext uri="{FF2B5EF4-FFF2-40B4-BE49-F238E27FC236}">
                  <a16:creationId xmlns:a16="http://schemas.microsoft.com/office/drawing/2014/main" id="{59B56EEF-8B72-4335-9321-DA3CC360F1FD}"/>
                </a:ext>
              </a:extLst>
            </p:cNvPr>
            <p:cNvSpPr/>
            <p:nvPr/>
          </p:nvSpPr>
          <p:spPr>
            <a:xfrm>
              <a:off x="8499076" y="3507449"/>
              <a:ext cx="720000" cy="7200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glow rad="63500">
                <a:schemeClr val="bg1">
                  <a:lumMod val="65000"/>
                  <a:alpha val="40000"/>
                </a:schemeClr>
              </a:glow>
              <a:innerShdw blurRad="63500" dist="50800" dir="2700000">
                <a:schemeClr val="bg1">
                  <a:lumMod val="75000"/>
                  <a:alpha val="50000"/>
                </a:schemeClr>
              </a:innerShdw>
            </a:effectLst>
            <a:scene3d>
              <a:camera prst="orthographicFront"/>
              <a:lightRig rig="threePt" dir="t"/>
            </a:scene3d>
            <a:sp3d>
              <a:bevelT w="127000" h="63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PE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934304" y="859463"/>
            <a:ext cx="4188884" cy="4231290"/>
            <a:chOff x="3656765" y="1778641"/>
            <a:chExt cx="4188884" cy="4231290"/>
          </a:xfrm>
          <a:solidFill>
            <a:schemeClr val="accent1">
              <a:alpha val="60000"/>
            </a:schemeClr>
          </a:solidFill>
        </p:grpSpPr>
        <p:grpSp>
          <p:nvGrpSpPr>
            <p:cNvPr id="195" name="组合 194"/>
            <p:cNvGrpSpPr/>
            <p:nvPr/>
          </p:nvGrpSpPr>
          <p:grpSpPr>
            <a:xfrm>
              <a:off x="3656765" y="2782171"/>
              <a:ext cx="4188884" cy="217170"/>
              <a:chOff x="6728938" y="2835988"/>
              <a:chExt cx="4188884" cy="217170"/>
            </a:xfrm>
            <a:grpFill/>
          </p:grpSpPr>
          <p:grpSp>
            <p:nvGrpSpPr>
              <p:cNvPr id="196" name="组合 195"/>
              <p:cNvGrpSpPr/>
              <p:nvPr/>
            </p:nvGrpSpPr>
            <p:grpSpPr>
              <a:xfrm>
                <a:off x="6728938" y="2835988"/>
                <a:ext cx="3198813" cy="217170"/>
                <a:chOff x="6728938" y="2835988"/>
                <a:chExt cx="3198813" cy="217170"/>
              </a:xfrm>
              <a:grpFill/>
            </p:grpSpPr>
            <p:grpSp>
              <p:nvGrpSpPr>
                <p:cNvPr id="198" name="组合 197"/>
                <p:cNvGrpSpPr/>
                <p:nvPr/>
              </p:nvGrpSpPr>
              <p:grpSpPr>
                <a:xfrm>
                  <a:off x="6728938" y="2835988"/>
                  <a:ext cx="2208742" cy="217170"/>
                  <a:chOff x="6743896" y="2746381"/>
                  <a:chExt cx="2208742" cy="217170"/>
                </a:xfrm>
                <a:grpFill/>
              </p:grpSpPr>
              <p:sp>
                <p:nvSpPr>
                  <p:cNvPr id="200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6743896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1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7733967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2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8724038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99" name="Oval 144">
                  <a:extLst>
                    <a:ext uri="{FF2B5EF4-FFF2-40B4-BE49-F238E27FC236}">
                      <a16:creationId xmlns:a16="http://schemas.microsoft.com/office/drawing/2014/main" id="{C2A03691-6482-4150-8387-2BFA7039AB65}"/>
                    </a:ext>
                  </a:extLst>
                </p:cNvPr>
                <p:cNvSpPr/>
                <p:nvPr/>
              </p:nvSpPr>
              <p:spPr>
                <a:xfrm>
                  <a:off x="9699151" y="2835988"/>
                  <a:ext cx="228600" cy="217170"/>
                </a:xfrm>
                <a:prstGeom prst="ellipse">
                  <a:avLst/>
                </a:prstGeom>
                <a:grpFill/>
                <a:ln>
                  <a:solidFill>
                    <a:schemeClr val="accent1">
                      <a:shade val="50000"/>
                      <a:alpha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7" name="Oval 144">
                <a:extLst>
                  <a:ext uri="{FF2B5EF4-FFF2-40B4-BE49-F238E27FC236}">
                    <a16:creationId xmlns:a16="http://schemas.microsoft.com/office/drawing/2014/main" id="{C2A03691-6482-4150-8387-2BFA7039AB65}"/>
                  </a:ext>
                </a:extLst>
              </p:cNvPr>
              <p:cNvSpPr/>
              <p:nvPr/>
            </p:nvSpPr>
            <p:spPr>
              <a:xfrm>
                <a:off x="10689222" y="2835988"/>
                <a:ext cx="228600" cy="217170"/>
              </a:xfrm>
              <a:prstGeom prst="ellipse">
                <a:avLst/>
              </a:prstGeom>
              <a:grpFill/>
              <a:ln>
                <a:solidFill>
                  <a:schemeClr val="accent1">
                    <a:shade val="50000"/>
                    <a:alpha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3" name="组合 202"/>
            <p:cNvGrpSpPr/>
            <p:nvPr/>
          </p:nvGrpSpPr>
          <p:grpSpPr>
            <a:xfrm>
              <a:off x="3656765" y="3785701"/>
              <a:ext cx="4188884" cy="217170"/>
              <a:chOff x="6728938" y="2835988"/>
              <a:chExt cx="4188884" cy="217170"/>
            </a:xfrm>
            <a:grpFill/>
          </p:grpSpPr>
          <p:grpSp>
            <p:nvGrpSpPr>
              <p:cNvPr id="204" name="组合 203"/>
              <p:cNvGrpSpPr/>
              <p:nvPr/>
            </p:nvGrpSpPr>
            <p:grpSpPr>
              <a:xfrm>
                <a:off x="6728938" y="2835988"/>
                <a:ext cx="3198813" cy="217170"/>
                <a:chOff x="6728938" y="2835988"/>
                <a:chExt cx="3198813" cy="217170"/>
              </a:xfrm>
              <a:grpFill/>
            </p:grpSpPr>
            <p:grpSp>
              <p:nvGrpSpPr>
                <p:cNvPr id="206" name="组合 205"/>
                <p:cNvGrpSpPr/>
                <p:nvPr/>
              </p:nvGrpSpPr>
              <p:grpSpPr>
                <a:xfrm>
                  <a:off x="6728938" y="2835988"/>
                  <a:ext cx="2208742" cy="217170"/>
                  <a:chOff x="6743896" y="2746381"/>
                  <a:chExt cx="2208742" cy="217170"/>
                </a:xfrm>
                <a:grpFill/>
              </p:grpSpPr>
              <p:sp>
                <p:nvSpPr>
                  <p:cNvPr id="208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6743896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9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7733967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0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8724038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07" name="Oval 144">
                  <a:extLst>
                    <a:ext uri="{FF2B5EF4-FFF2-40B4-BE49-F238E27FC236}">
                      <a16:creationId xmlns:a16="http://schemas.microsoft.com/office/drawing/2014/main" id="{C2A03691-6482-4150-8387-2BFA7039AB65}"/>
                    </a:ext>
                  </a:extLst>
                </p:cNvPr>
                <p:cNvSpPr/>
                <p:nvPr/>
              </p:nvSpPr>
              <p:spPr>
                <a:xfrm>
                  <a:off x="9699151" y="2835988"/>
                  <a:ext cx="228600" cy="217170"/>
                </a:xfrm>
                <a:prstGeom prst="ellipse">
                  <a:avLst/>
                </a:prstGeom>
                <a:grpFill/>
                <a:ln>
                  <a:solidFill>
                    <a:schemeClr val="accent1">
                      <a:shade val="50000"/>
                      <a:alpha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5" name="Oval 144">
                <a:extLst>
                  <a:ext uri="{FF2B5EF4-FFF2-40B4-BE49-F238E27FC236}">
                    <a16:creationId xmlns:a16="http://schemas.microsoft.com/office/drawing/2014/main" id="{C2A03691-6482-4150-8387-2BFA7039AB65}"/>
                  </a:ext>
                </a:extLst>
              </p:cNvPr>
              <p:cNvSpPr/>
              <p:nvPr/>
            </p:nvSpPr>
            <p:spPr>
              <a:xfrm>
                <a:off x="10689222" y="2835988"/>
                <a:ext cx="228600" cy="217170"/>
              </a:xfrm>
              <a:prstGeom prst="ellipse">
                <a:avLst/>
              </a:prstGeom>
              <a:grpFill/>
              <a:ln>
                <a:solidFill>
                  <a:schemeClr val="accent1">
                    <a:shade val="50000"/>
                    <a:alpha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1" name="组合 210"/>
            <p:cNvGrpSpPr/>
            <p:nvPr/>
          </p:nvGrpSpPr>
          <p:grpSpPr>
            <a:xfrm>
              <a:off x="3656765" y="1778641"/>
              <a:ext cx="4188884" cy="217170"/>
              <a:chOff x="6728938" y="2835988"/>
              <a:chExt cx="4188884" cy="217170"/>
            </a:xfrm>
            <a:grpFill/>
          </p:grpSpPr>
          <p:grpSp>
            <p:nvGrpSpPr>
              <p:cNvPr id="212" name="组合 211"/>
              <p:cNvGrpSpPr/>
              <p:nvPr/>
            </p:nvGrpSpPr>
            <p:grpSpPr>
              <a:xfrm>
                <a:off x="6728938" y="2835988"/>
                <a:ext cx="3198813" cy="217170"/>
                <a:chOff x="6728938" y="2835988"/>
                <a:chExt cx="3198813" cy="217170"/>
              </a:xfrm>
              <a:grpFill/>
            </p:grpSpPr>
            <p:grpSp>
              <p:nvGrpSpPr>
                <p:cNvPr id="214" name="组合 213"/>
                <p:cNvGrpSpPr/>
                <p:nvPr/>
              </p:nvGrpSpPr>
              <p:grpSpPr>
                <a:xfrm>
                  <a:off x="6728938" y="2835988"/>
                  <a:ext cx="2208742" cy="217170"/>
                  <a:chOff x="6743896" y="2746381"/>
                  <a:chExt cx="2208742" cy="217170"/>
                </a:xfrm>
                <a:grpFill/>
              </p:grpSpPr>
              <p:sp>
                <p:nvSpPr>
                  <p:cNvPr id="216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6743896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7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7733967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8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8724038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15" name="Oval 144">
                  <a:extLst>
                    <a:ext uri="{FF2B5EF4-FFF2-40B4-BE49-F238E27FC236}">
                      <a16:creationId xmlns:a16="http://schemas.microsoft.com/office/drawing/2014/main" id="{C2A03691-6482-4150-8387-2BFA7039AB65}"/>
                    </a:ext>
                  </a:extLst>
                </p:cNvPr>
                <p:cNvSpPr/>
                <p:nvPr/>
              </p:nvSpPr>
              <p:spPr>
                <a:xfrm>
                  <a:off x="9699151" y="2835988"/>
                  <a:ext cx="228600" cy="217170"/>
                </a:xfrm>
                <a:prstGeom prst="ellipse">
                  <a:avLst/>
                </a:prstGeom>
                <a:grpFill/>
                <a:ln>
                  <a:solidFill>
                    <a:schemeClr val="accent1">
                      <a:shade val="50000"/>
                      <a:alpha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3" name="Oval 144">
                <a:extLst>
                  <a:ext uri="{FF2B5EF4-FFF2-40B4-BE49-F238E27FC236}">
                    <a16:creationId xmlns:a16="http://schemas.microsoft.com/office/drawing/2014/main" id="{C2A03691-6482-4150-8387-2BFA7039AB65}"/>
                  </a:ext>
                </a:extLst>
              </p:cNvPr>
              <p:cNvSpPr/>
              <p:nvPr/>
            </p:nvSpPr>
            <p:spPr>
              <a:xfrm>
                <a:off x="10689222" y="2835988"/>
                <a:ext cx="228600" cy="217170"/>
              </a:xfrm>
              <a:prstGeom prst="ellipse">
                <a:avLst/>
              </a:prstGeom>
              <a:grpFill/>
              <a:ln>
                <a:solidFill>
                  <a:schemeClr val="accent1">
                    <a:shade val="50000"/>
                    <a:alpha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9" name="组合 218"/>
            <p:cNvGrpSpPr/>
            <p:nvPr/>
          </p:nvGrpSpPr>
          <p:grpSpPr>
            <a:xfrm>
              <a:off x="3656765" y="4789231"/>
              <a:ext cx="4188884" cy="217170"/>
              <a:chOff x="6728938" y="2835988"/>
              <a:chExt cx="4188884" cy="217170"/>
            </a:xfrm>
            <a:grpFill/>
          </p:grpSpPr>
          <p:grpSp>
            <p:nvGrpSpPr>
              <p:cNvPr id="220" name="组合 219"/>
              <p:cNvGrpSpPr/>
              <p:nvPr/>
            </p:nvGrpSpPr>
            <p:grpSpPr>
              <a:xfrm>
                <a:off x="6728938" y="2835988"/>
                <a:ext cx="3198813" cy="217170"/>
                <a:chOff x="6728938" y="2835988"/>
                <a:chExt cx="3198813" cy="217170"/>
              </a:xfrm>
              <a:grpFill/>
            </p:grpSpPr>
            <p:grpSp>
              <p:nvGrpSpPr>
                <p:cNvPr id="222" name="组合 221"/>
                <p:cNvGrpSpPr/>
                <p:nvPr/>
              </p:nvGrpSpPr>
              <p:grpSpPr>
                <a:xfrm>
                  <a:off x="6728938" y="2835988"/>
                  <a:ext cx="2208742" cy="217170"/>
                  <a:chOff x="6743896" y="2746381"/>
                  <a:chExt cx="2208742" cy="217170"/>
                </a:xfrm>
                <a:grpFill/>
              </p:grpSpPr>
              <p:sp>
                <p:nvSpPr>
                  <p:cNvPr id="224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6743896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5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7733967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6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8724038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23" name="Oval 144">
                  <a:extLst>
                    <a:ext uri="{FF2B5EF4-FFF2-40B4-BE49-F238E27FC236}">
                      <a16:creationId xmlns:a16="http://schemas.microsoft.com/office/drawing/2014/main" id="{C2A03691-6482-4150-8387-2BFA7039AB65}"/>
                    </a:ext>
                  </a:extLst>
                </p:cNvPr>
                <p:cNvSpPr/>
                <p:nvPr/>
              </p:nvSpPr>
              <p:spPr>
                <a:xfrm>
                  <a:off x="9699151" y="2835988"/>
                  <a:ext cx="228600" cy="217170"/>
                </a:xfrm>
                <a:prstGeom prst="ellipse">
                  <a:avLst/>
                </a:prstGeom>
                <a:grpFill/>
                <a:ln>
                  <a:solidFill>
                    <a:schemeClr val="accent1">
                      <a:shade val="50000"/>
                      <a:alpha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1" name="Oval 144">
                <a:extLst>
                  <a:ext uri="{FF2B5EF4-FFF2-40B4-BE49-F238E27FC236}">
                    <a16:creationId xmlns:a16="http://schemas.microsoft.com/office/drawing/2014/main" id="{C2A03691-6482-4150-8387-2BFA7039AB65}"/>
                  </a:ext>
                </a:extLst>
              </p:cNvPr>
              <p:cNvSpPr/>
              <p:nvPr/>
            </p:nvSpPr>
            <p:spPr>
              <a:xfrm>
                <a:off x="10689222" y="2835988"/>
                <a:ext cx="228600" cy="217170"/>
              </a:xfrm>
              <a:prstGeom prst="ellipse">
                <a:avLst/>
              </a:prstGeom>
              <a:grpFill/>
              <a:ln>
                <a:solidFill>
                  <a:schemeClr val="accent1">
                    <a:shade val="50000"/>
                    <a:alpha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7" name="组合 226"/>
            <p:cNvGrpSpPr/>
            <p:nvPr/>
          </p:nvGrpSpPr>
          <p:grpSpPr>
            <a:xfrm>
              <a:off x="3656765" y="5792761"/>
              <a:ext cx="4188884" cy="217170"/>
              <a:chOff x="6728938" y="2835988"/>
              <a:chExt cx="4188884" cy="217170"/>
            </a:xfrm>
            <a:grpFill/>
          </p:grpSpPr>
          <p:grpSp>
            <p:nvGrpSpPr>
              <p:cNvPr id="228" name="组合 227"/>
              <p:cNvGrpSpPr/>
              <p:nvPr/>
            </p:nvGrpSpPr>
            <p:grpSpPr>
              <a:xfrm>
                <a:off x="6728938" y="2835988"/>
                <a:ext cx="3198813" cy="217170"/>
                <a:chOff x="6728938" y="2835988"/>
                <a:chExt cx="3198813" cy="217170"/>
              </a:xfrm>
              <a:grpFill/>
            </p:grpSpPr>
            <p:grpSp>
              <p:nvGrpSpPr>
                <p:cNvPr id="230" name="组合 229"/>
                <p:cNvGrpSpPr/>
                <p:nvPr/>
              </p:nvGrpSpPr>
              <p:grpSpPr>
                <a:xfrm>
                  <a:off x="6728938" y="2835988"/>
                  <a:ext cx="2208742" cy="217170"/>
                  <a:chOff x="6743896" y="2746381"/>
                  <a:chExt cx="2208742" cy="217170"/>
                </a:xfrm>
                <a:grpFill/>
              </p:grpSpPr>
              <p:sp>
                <p:nvSpPr>
                  <p:cNvPr id="232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6743896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3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7733967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4" name="Oval 144">
                    <a:extLst>
                      <a:ext uri="{FF2B5EF4-FFF2-40B4-BE49-F238E27FC236}">
                        <a16:creationId xmlns:a16="http://schemas.microsoft.com/office/drawing/2014/main" id="{C2A03691-6482-4150-8387-2BFA7039AB65}"/>
                      </a:ext>
                    </a:extLst>
                  </p:cNvPr>
                  <p:cNvSpPr/>
                  <p:nvPr/>
                </p:nvSpPr>
                <p:spPr>
                  <a:xfrm>
                    <a:off x="8724038" y="2746381"/>
                    <a:ext cx="228600" cy="217170"/>
                  </a:xfrm>
                  <a:prstGeom prst="ellipse">
                    <a:avLst/>
                  </a:prstGeom>
                  <a:grp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31" name="Oval 144">
                  <a:extLst>
                    <a:ext uri="{FF2B5EF4-FFF2-40B4-BE49-F238E27FC236}">
                      <a16:creationId xmlns:a16="http://schemas.microsoft.com/office/drawing/2014/main" id="{C2A03691-6482-4150-8387-2BFA7039AB65}"/>
                    </a:ext>
                  </a:extLst>
                </p:cNvPr>
                <p:cNvSpPr/>
                <p:nvPr/>
              </p:nvSpPr>
              <p:spPr>
                <a:xfrm>
                  <a:off x="9699151" y="2835988"/>
                  <a:ext cx="228600" cy="217170"/>
                </a:xfrm>
                <a:prstGeom prst="ellipse">
                  <a:avLst/>
                </a:prstGeom>
                <a:grpFill/>
                <a:ln>
                  <a:solidFill>
                    <a:schemeClr val="accent1">
                      <a:shade val="50000"/>
                      <a:alpha val="9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9" name="Oval 144">
                <a:extLst>
                  <a:ext uri="{FF2B5EF4-FFF2-40B4-BE49-F238E27FC236}">
                    <a16:creationId xmlns:a16="http://schemas.microsoft.com/office/drawing/2014/main" id="{C2A03691-6482-4150-8387-2BFA7039AB65}"/>
                  </a:ext>
                </a:extLst>
              </p:cNvPr>
              <p:cNvSpPr/>
              <p:nvPr/>
            </p:nvSpPr>
            <p:spPr>
              <a:xfrm>
                <a:off x="10689222" y="2835988"/>
                <a:ext cx="228600" cy="217170"/>
              </a:xfrm>
              <a:prstGeom prst="ellipse">
                <a:avLst/>
              </a:prstGeom>
              <a:grpFill/>
              <a:ln>
                <a:solidFill>
                  <a:schemeClr val="accent1">
                    <a:shade val="50000"/>
                    <a:alpha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5" name="Oval 144">
            <a:extLst>
              <a:ext uri="{FF2B5EF4-FFF2-40B4-BE49-F238E27FC236}">
                <a16:creationId xmlns:a16="http://schemas.microsoft.com/office/drawing/2014/main" id="{C2A03691-6482-4150-8387-2BFA7039AB65}"/>
              </a:ext>
            </a:extLst>
          </p:cNvPr>
          <p:cNvSpPr/>
          <p:nvPr/>
        </p:nvSpPr>
        <p:spPr>
          <a:xfrm>
            <a:off x="7542538" y="1868251"/>
            <a:ext cx="228600" cy="21717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144">
            <a:extLst>
              <a:ext uri="{FF2B5EF4-FFF2-40B4-BE49-F238E27FC236}">
                <a16:creationId xmlns:a16="http://schemas.microsoft.com/office/drawing/2014/main" id="{C2A03691-6482-4150-8387-2BFA7039AB65}"/>
              </a:ext>
            </a:extLst>
          </p:cNvPr>
          <p:cNvSpPr/>
          <p:nvPr/>
        </p:nvSpPr>
        <p:spPr>
          <a:xfrm>
            <a:off x="8532609" y="1862993"/>
            <a:ext cx="228600" cy="21717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144">
            <a:extLst>
              <a:ext uri="{FF2B5EF4-FFF2-40B4-BE49-F238E27FC236}">
                <a16:creationId xmlns:a16="http://schemas.microsoft.com/office/drawing/2014/main" id="{C2A03691-6482-4150-8387-2BFA7039AB65}"/>
              </a:ext>
            </a:extLst>
          </p:cNvPr>
          <p:cNvSpPr/>
          <p:nvPr/>
        </p:nvSpPr>
        <p:spPr>
          <a:xfrm>
            <a:off x="9522680" y="1862993"/>
            <a:ext cx="228600" cy="21717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144">
            <a:extLst>
              <a:ext uri="{FF2B5EF4-FFF2-40B4-BE49-F238E27FC236}">
                <a16:creationId xmlns:a16="http://schemas.microsoft.com/office/drawing/2014/main" id="{C2A03691-6482-4150-8387-2BFA7039AB65}"/>
              </a:ext>
            </a:extLst>
          </p:cNvPr>
          <p:cNvSpPr/>
          <p:nvPr/>
        </p:nvSpPr>
        <p:spPr>
          <a:xfrm>
            <a:off x="7542538" y="2870236"/>
            <a:ext cx="228600" cy="21717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144">
            <a:extLst>
              <a:ext uri="{FF2B5EF4-FFF2-40B4-BE49-F238E27FC236}">
                <a16:creationId xmlns:a16="http://schemas.microsoft.com/office/drawing/2014/main" id="{C2A03691-6482-4150-8387-2BFA7039AB65}"/>
              </a:ext>
            </a:extLst>
          </p:cNvPr>
          <p:cNvSpPr/>
          <p:nvPr/>
        </p:nvSpPr>
        <p:spPr>
          <a:xfrm>
            <a:off x="8532609" y="2864978"/>
            <a:ext cx="228600" cy="21717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144">
            <a:extLst>
              <a:ext uri="{FF2B5EF4-FFF2-40B4-BE49-F238E27FC236}">
                <a16:creationId xmlns:a16="http://schemas.microsoft.com/office/drawing/2014/main" id="{C2A03691-6482-4150-8387-2BFA7039AB65}"/>
              </a:ext>
            </a:extLst>
          </p:cNvPr>
          <p:cNvSpPr/>
          <p:nvPr/>
        </p:nvSpPr>
        <p:spPr>
          <a:xfrm>
            <a:off x="9522680" y="2864978"/>
            <a:ext cx="228600" cy="21717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144">
            <a:extLst>
              <a:ext uri="{FF2B5EF4-FFF2-40B4-BE49-F238E27FC236}">
                <a16:creationId xmlns:a16="http://schemas.microsoft.com/office/drawing/2014/main" id="{C2A03691-6482-4150-8387-2BFA7039AB65}"/>
              </a:ext>
            </a:extLst>
          </p:cNvPr>
          <p:cNvSpPr/>
          <p:nvPr/>
        </p:nvSpPr>
        <p:spPr>
          <a:xfrm>
            <a:off x="7542538" y="3872221"/>
            <a:ext cx="228600" cy="21717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144">
            <a:extLst>
              <a:ext uri="{FF2B5EF4-FFF2-40B4-BE49-F238E27FC236}">
                <a16:creationId xmlns:a16="http://schemas.microsoft.com/office/drawing/2014/main" id="{C2A03691-6482-4150-8387-2BFA7039AB65}"/>
              </a:ext>
            </a:extLst>
          </p:cNvPr>
          <p:cNvSpPr/>
          <p:nvPr/>
        </p:nvSpPr>
        <p:spPr>
          <a:xfrm>
            <a:off x="8532609" y="3866963"/>
            <a:ext cx="228600" cy="21717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144">
            <a:extLst>
              <a:ext uri="{FF2B5EF4-FFF2-40B4-BE49-F238E27FC236}">
                <a16:creationId xmlns:a16="http://schemas.microsoft.com/office/drawing/2014/main" id="{C2A03691-6482-4150-8387-2BFA7039AB65}"/>
              </a:ext>
            </a:extLst>
          </p:cNvPr>
          <p:cNvSpPr/>
          <p:nvPr/>
        </p:nvSpPr>
        <p:spPr>
          <a:xfrm>
            <a:off x="9522680" y="3866963"/>
            <a:ext cx="228600" cy="21717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TextBox 159">
            <a:extLst>
              <a:ext uri="{FF2B5EF4-FFF2-40B4-BE49-F238E27FC236}">
                <a16:creationId xmlns:a16="http://schemas.microsoft.com/office/drawing/2014/main" id="{B07C574F-471A-4521-941E-25D20A3F5341}"/>
              </a:ext>
            </a:extLst>
          </p:cNvPr>
          <p:cNvSpPr txBox="1"/>
          <p:nvPr/>
        </p:nvSpPr>
        <p:spPr>
          <a:xfrm>
            <a:off x="2506006" y="5353893"/>
            <a:ext cx="1045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5" name="TextBox 159">
            <a:extLst>
              <a:ext uri="{FF2B5EF4-FFF2-40B4-BE49-F238E27FC236}">
                <a16:creationId xmlns:a16="http://schemas.microsoft.com/office/drawing/2014/main" id="{B07C574F-471A-4521-941E-25D20A3F5341}"/>
              </a:ext>
            </a:extLst>
          </p:cNvPr>
          <p:cNvSpPr txBox="1"/>
          <p:nvPr/>
        </p:nvSpPr>
        <p:spPr>
          <a:xfrm>
            <a:off x="7994326" y="5353893"/>
            <a:ext cx="1305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9ACFF75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05050" y="1195388"/>
            <a:ext cx="7581900" cy="44672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965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09"/>
    </mc:Choice>
    <mc:Fallback xmlns="">
      <p:transition spd="slow" advTm="9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81481E-6 L 0.00026 0.14675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73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14953 L 0.00104 0.2923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7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29236 L 0.08229 -0.00047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62" y="-146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229 -0.00047 L 0.08307 0.14537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307 0.14537 L 0.08307 0.28958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307 0.28958 L 0.16432 -0.00186 " pathEditMode="relative" rAng="0" ptsTypes="AA">
                                      <p:cBhvr>
                                        <p:cTn id="8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62" y="-14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432 -0.00186 L 0.16276 0.14537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" y="7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276 0.14537 L 0.16432 0.29259 " pathEditMode="relative" rAng="0" ptsTypes="AA">
                                      <p:cBhvr>
                                        <p:cTn id="10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7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0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121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  <p:bldLst>
      <p:bldP spid="235" grpId="2" animBg="1"/>
      <p:bldP spid="236" grpId="0" animBg="1"/>
      <p:bldP spid="237" grpId="0" animBg="1"/>
      <p:bldP spid="238" grpId="0" animBg="1"/>
      <p:bldP spid="239" grpId="0" animBg="1"/>
      <p:bldP spid="240" grpId="0" animBg="1"/>
      <p:bldP spid="241" grpId="0" animBg="1"/>
      <p:bldP spid="242" grpId="0" animBg="1"/>
      <p:bldP spid="243" grpId="0" animBg="1"/>
      <p:bldP spid="244" grpId="0"/>
      <p:bldP spid="24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A7C6561-C7C1-4899-85B5-A02F2CAD7F90}"/>
              </a:ext>
            </a:extLst>
          </p:cNvPr>
          <p:cNvSpPr/>
          <p:nvPr/>
        </p:nvSpPr>
        <p:spPr>
          <a:xfrm>
            <a:off x="342900" y="3111118"/>
            <a:ext cx="11342370" cy="80075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8732950-0626-4203-887F-DCC30FE2B6C3}"/>
              </a:ext>
            </a:extLst>
          </p:cNvPr>
          <p:cNvSpPr/>
          <p:nvPr/>
        </p:nvSpPr>
        <p:spPr>
          <a:xfrm>
            <a:off x="384810" y="6130173"/>
            <a:ext cx="11342370" cy="72782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D402EDA-F68A-452B-94A8-C1D3E0FE64CF}"/>
              </a:ext>
            </a:extLst>
          </p:cNvPr>
          <p:cNvSpPr/>
          <p:nvPr/>
        </p:nvSpPr>
        <p:spPr>
          <a:xfrm>
            <a:off x="342900" y="1237118"/>
            <a:ext cx="11342370" cy="1766207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9F866-D5CB-4168-A653-5BD5C3B68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730" y="15938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T2S specification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68370AF-0307-4F3A-BD0A-F2976F374041}"/>
              </a:ext>
            </a:extLst>
          </p:cNvPr>
          <p:cNvSpPr/>
          <p:nvPr/>
        </p:nvSpPr>
        <p:spPr>
          <a:xfrm>
            <a:off x="369570" y="4230633"/>
            <a:ext cx="11342370" cy="174401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B51B39-7B1E-4CC2-BDB2-4F12B7956B0E}"/>
              </a:ext>
            </a:extLst>
          </p:cNvPr>
          <p:cNvSpPr txBox="1"/>
          <p:nvPr/>
        </p:nvSpPr>
        <p:spPr>
          <a:xfrm>
            <a:off x="464820" y="1237119"/>
            <a:ext cx="1207389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II   4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JJ   4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KK   256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III  2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JJJ  4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KKK  4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TYPE Float(32)</a:t>
            </a:r>
          </a:p>
          <a:p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I    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a.dim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(1).extent() / (III * II))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J    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b.dim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(0).extent() / (JJJ * JJ))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K    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a.dim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(0).extent() / (KKK * KK))</a:t>
            </a:r>
          </a:p>
          <a:p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P   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  iii,     kk,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ii, ,      j,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P_iii_minus_1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  iii - 1, kk,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ii, k,     j,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P_jjj_minus_1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- 1, iii,     kk,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ii, k,     j,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P_kkk_minus_1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- 1,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  iii,     kk,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ii, k,     j,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P_kk_minus_1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+ KKK - 1,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  iii,     kk - 1,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ii, k,     j,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P_k_minus_1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+ KKK - 1,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  iii,     kk + KK - 1,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ii, k - 1, j, I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P_c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         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  iii,               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ii,        j,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total_i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(iii + III * ii + III * II *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)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total_j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+ JJJ *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+ JJJ * JJ * j)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total_k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+ KKK * kk + KKK * KK * k)</a:t>
            </a:r>
          </a:p>
          <a:p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8BF84E-B466-4443-B663-F02D3694645F}"/>
              </a:ext>
            </a:extLst>
          </p:cNvPr>
          <p:cNvSpPr txBox="1"/>
          <p:nvPr/>
        </p:nvSpPr>
        <p:spPr>
          <a:xfrm>
            <a:off x="8745542" y="1693859"/>
            <a:ext cx="2981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Parameters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0FA206-1647-47C2-9F2A-A01B66F26205}"/>
              </a:ext>
            </a:extLst>
          </p:cNvPr>
          <p:cNvSpPr txBox="1"/>
          <p:nvPr/>
        </p:nvSpPr>
        <p:spPr>
          <a:xfrm>
            <a:off x="6743700" y="3034442"/>
            <a:ext cx="54483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Outermost loops’ extents now determined by the inputs’ sizes!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A58EBE-5AB6-4F8D-908F-5223F1B37CAD}"/>
              </a:ext>
            </a:extLst>
          </p:cNvPr>
          <p:cNvSpPr txBox="1"/>
          <p:nvPr/>
        </p:nvSpPr>
        <p:spPr>
          <a:xfrm>
            <a:off x="11337290" y="4563012"/>
            <a:ext cx="9397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Iterations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DC45D0-1918-4BB4-803C-7B81599DB5B2}"/>
              </a:ext>
            </a:extLst>
          </p:cNvPr>
          <p:cNvSpPr txBox="1"/>
          <p:nvPr/>
        </p:nvSpPr>
        <p:spPr>
          <a:xfrm>
            <a:off x="7781451" y="5994173"/>
            <a:ext cx="38633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Linearized addresses for reading inputs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3573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04"/>
    </mc:Choice>
    <mc:Fallback xmlns="">
      <p:transition spd="slow" advTm="11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2" grpId="0" animBg="1"/>
      <p:bldP spid="10" grpId="0" animBg="1"/>
      <p:bldP spid="4" grpId="0" animBg="1"/>
      <p:bldP spid="11" grpId="0"/>
      <p:bldP spid="16" grpId="0"/>
      <p:bldP spid="17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8B7CE6A-C2B2-4B23-A3EE-06C6BB6A7A34}"/>
              </a:ext>
            </a:extLst>
          </p:cNvPr>
          <p:cNvSpPr/>
          <p:nvPr/>
        </p:nvSpPr>
        <p:spPr>
          <a:xfrm>
            <a:off x="424815" y="1124900"/>
            <a:ext cx="11145501" cy="18469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D402EDA-F68A-452B-94A8-C1D3E0FE64CF}"/>
              </a:ext>
            </a:extLst>
          </p:cNvPr>
          <p:cNvSpPr/>
          <p:nvPr/>
        </p:nvSpPr>
        <p:spPr>
          <a:xfrm>
            <a:off x="424815" y="3151662"/>
            <a:ext cx="11145502" cy="254333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9F866-D5CB-4168-A653-5BD5C3B68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730" y="15938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T2S specification (Cont.)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68370AF-0307-4F3A-BD0A-F2976F374041}"/>
              </a:ext>
            </a:extLst>
          </p:cNvPr>
          <p:cNvSpPr/>
          <p:nvPr/>
        </p:nvSpPr>
        <p:spPr>
          <a:xfrm>
            <a:off x="464819" y="5844606"/>
            <a:ext cx="11145501" cy="9389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B51B39-7B1E-4CC2-BDB2-4F12B7956B0E}"/>
              </a:ext>
            </a:extLst>
          </p:cNvPr>
          <p:cNvSpPr txBox="1"/>
          <p:nvPr/>
        </p:nvSpPr>
        <p:spPr>
          <a:xfrm>
            <a:off x="464820" y="1173619"/>
            <a:ext cx="11727180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ImageParam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a("a", TYPE, 2), b("b", TYPE, 2);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Var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("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"),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("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"), iii("iii"), kk("kk"),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("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"), ii("ii"),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k("k"), j("j"),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("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");</a:t>
            </a:r>
          </a:p>
          <a:p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Func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A("A", TYPE, {P}, Place::Device),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B("B", TYPE, {P}, Place::Device),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C("C", TYPE, {P}, Place::Device),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c("c", Place::Device);</a:t>
            </a:r>
          </a:p>
          <a:p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A(P) = select(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== 0, a(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total_k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total_i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), A(P_jjj_minus_1));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B(P) = select(iii == 0, b(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total_j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total_k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), B(P_iii_minus_1));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C(P) = select((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== 0) &amp;&amp; kk == 0 &amp;&amp; k == 0,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       0,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       select(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== 0, 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              select(kk == 0, C(P_k_minus_1), C(P_kk_minus_1)), 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              C(P_kkk_minus_1)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       )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) + A(P) * B(P);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c(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P_c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) = select((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== KKK - 1) &amp;&amp; (kk == KK -1) &amp;&amp; (k == K - 1), C(P));</a:t>
            </a:r>
          </a:p>
          <a:p>
            <a:endParaRPr lang="en-US" sz="1600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  <a:p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A.merge_ures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(B, C, c);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.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set_bounds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kkk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0, KKK,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0, JJJ, iii, 0, III)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.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set_bounds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(kk,  0, KK,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jj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0, JJ,  ii,  0, II)</a:t>
            </a:r>
          </a:p>
          <a:p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.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set_bounds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(k,   0, K,   j,   0, J,   </a:t>
            </a:r>
            <a:r>
              <a:rPr lang="en-US" sz="1600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i</a:t>
            </a:r>
            <a:r>
              <a:rPr lang="en-US" sz="1600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,   0, I);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8BF84E-B466-4443-B663-F02D3694645F}"/>
              </a:ext>
            </a:extLst>
          </p:cNvPr>
          <p:cNvSpPr txBox="1"/>
          <p:nvPr/>
        </p:nvSpPr>
        <p:spPr>
          <a:xfrm>
            <a:off x="10274615" y="4035485"/>
            <a:ext cx="12476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UREs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B5BC61-7F24-42A2-87A7-608A3ECAB378}"/>
              </a:ext>
            </a:extLst>
          </p:cNvPr>
          <p:cNvSpPr txBox="1"/>
          <p:nvPr/>
        </p:nvSpPr>
        <p:spPr>
          <a:xfrm>
            <a:off x="7195477" y="5927130"/>
            <a:ext cx="47056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Put UREs into the same loop nest.</a:t>
            </a:r>
          </a:p>
          <a:p>
            <a:r>
              <a:rPr lang="en-US" sz="2400" dirty="0">
                <a:solidFill>
                  <a:srgbClr val="00B050"/>
                </a:solidFill>
              </a:rPr>
              <a:t>Set bounds of the loops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5B5FB4-3F8E-4A99-8C4A-D494FC8880FF}"/>
              </a:ext>
            </a:extLst>
          </p:cNvPr>
          <p:cNvSpPr txBox="1"/>
          <p:nvPr/>
        </p:nvSpPr>
        <p:spPr>
          <a:xfrm>
            <a:off x="7922767" y="1656057"/>
            <a:ext cx="40406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Declare inputs, loop vars and UREs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231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04"/>
    </mc:Choice>
    <mc:Fallback xmlns="">
      <p:transition spd="slow" advTm="11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0" grpId="0" animBg="1"/>
      <p:bldP spid="4" grpId="0" animBg="1"/>
      <p:bldP spid="11" grpId="0"/>
      <p:bldP spid="13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31931C2-9D87-4976-97B9-505B98A684F8}"/>
              </a:ext>
            </a:extLst>
          </p:cNvPr>
          <p:cNvSpPr/>
          <p:nvPr/>
        </p:nvSpPr>
        <p:spPr>
          <a:xfrm>
            <a:off x="325120" y="4076700"/>
            <a:ext cx="4500880" cy="2514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A1205F1-48E1-4051-9FF0-991157629B30}"/>
              </a:ext>
            </a:extLst>
          </p:cNvPr>
          <p:cNvSpPr/>
          <p:nvPr/>
        </p:nvSpPr>
        <p:spPr>
          <a:xfrm>
            <a:off x="342900" y="627519"/>
            <a:ext cx="5750560" cy="99617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9F866-D5CB-4168-A653-5BD5C3B68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441" y="-204326"/>
            <a:ext cx="6139180" cy="1325563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Issues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B51B39-7B1E-4CC2-BDB2-4F12B7956B0E}"/>
              </a:ext>
            </a:extLst>
          </p:cNvPr>
          <p:cNvSpPr txBox="1"/>
          <p:nvPr/>
        </p:nvSpPr>
        <p:spPr>
          <a:xfrm>
            <a:off x="325120" y="749634"/>
            <a:ext cx="1195677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__</a:t>
            </a:r>
            <a:r>
              <a:rPr lang="en-US" dirty="0" err="1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address_space__A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__global</a:t>
            </a:r>
          </a:p>
          <a:p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__</a:t>
            </a:r>
            <a:r>
              <a:rPr lang="en-US" dirty="0" err="1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address_space__B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__global</a:t>
            </a:r>
          </a:p>
          <a:p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#define __</a:t>
            </a:r>
            <a:r>
              <a:rPr lang="en-US" dirty="0" err="1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address_space__C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__global 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...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__kernel void </a:t>
            </a:r>
            <a:r>
              <a:rPr lang="en-US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kernel_c_WAIT_FINISH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_(...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__</a:t>
            </a:r>
            <a:r>
              <a:rPr lang="en-US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address_space__A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float *restrict _A,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__</a:t>
            </a:r>
            <a:r>
              <a:rPr lang="en-US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address_space__B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float *restrict _B,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__</a:t>
            </a:r>
            <a:r>
              <a:rPr lang="en-US" dirty="0" err="1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address_space__C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float *restrict _C, ...){</a:t>
            </a:r>
          </a:p>
          <a:p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for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(int _A_s0_i = 0; _A_s0_i &lt; 0 + _0; _A_s0_i++) { …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for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(int _A_s0_j = 0; _A_s0_j &lt; 0 + _1; _A_s0_j++) { …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for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(int _A_s0_k = 0; _A_s0_k &lt; 0 + _2; _A_s0_k++) { …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for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(int _A_s0_ii_ii_jj_kk_iii_jjj_kkk_f = 0; _A_s0_ii_ii_jj_kk_iii_jjj_kkk_f &lt;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        0 + 131072; _A_s0_ii_ii_jj_kk_iii_jjj_kkk_f++) {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...     float _37 =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_A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[_36];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...    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_A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[_47] = _38;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...     float _83 =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_B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[_82];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...     float _116 =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_C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[_115];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..      float _118 =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_C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[_117];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...     float _121 =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_C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[_120];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...     float _124 =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_A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[_107];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        float _125 =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_B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[_107];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...     </a:t>
            </a:r>
            <a:r>
              <a:rPr lang="en-US" dirty="0">
                <a:solidFill>
                  <a:srgbClr val="FF0000"/>
                </a:solidFill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_C</a:t>
            </a:r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[_136] = _127;...</a:t>
            </a:r>
          </a:p>
          <a:p>
            <a:r>
              <a:rPr lang="en-US" dirty="0">
                <a:latin typeface="Simplified Arabic Fixed" panose="020B0604020202020204" pitchFamily="49" charset="-78"/>
                <a:cs typeface="Simplified Arabic Fixed" panose="020B0604020202020204" pitchFamily="49" charset="-78"/>
              </a:rPr>
              <a:t>}</a:t>
            </a:r>
          </a:p>
          <a:p>
            <a:endParaRPr lang="en-US" dirty="0">
              <a:latin typeface="Simplified Arabic Fixed" panose="020B0604020202020204" pitchFamily="49" charset="-78"/>
              <a:cs typeface="Simplified Arabic Fixed" panose="020B0604020202020204" pitchFamily="49" charset="-7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8BF84E-B466-4443-B663-F02D3694645F}"/>
              </a:ext>
            </a:extLst>
          </p:cNvPr>
          <p:cNvSpPr txBox="1"/>
          <p:nvPr/>
        </p:nvSpPr>
        <p:spPr>
          <a:xfrm>
            <a:off x="6303505" y="4927820"/>
            <a:ext cx="64617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Load/store global memory for every intermediate result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5B5FB4-3F8E-4A99-8C4A-D494FC8880FF}"/>
              </a:ext>
            </a:extLst>
          </p:cNvPr>
          <p:cNvSpPr txBox="1"/>
          <p:nvPr/>
        </p:nvSpPr>
        <p:spPr>
          <a:xfrm>
            <a:off x="6303505" y="669583"/>
            <a:ext cx="57683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Intermediate results are allocated space in global memory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55486D-0059-47B2-A9BE-3D491ACA3F19}"/>
              </a:ext>
            </a:extLst>
          </p:cNvPr>
          <p:cNvSpPr txBox="1"/>
          <p:nvPr/>
        </p:nvSpPr>
        <p:spPr>
          <a:xfrm>
            <a:off x="8334516" y="2497149"/>
            <a:ext cx="35831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Sequential loops. No parallelism.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22C6332-AB68-452A-BC26-E841C0E065B6}"/>
              </a:ext>
            </a:extLst>
          </p:cNvPr>
          <p:cNvSpPr/>
          <p:nvPr/>
        </p:nvSpPr>
        <p:spPr>
          <a:xfrm rot="19090582">
            <a:off x="696434" y="2404844"/>
            <a:ext cx="707676" cy="185944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045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04"/>
    </mc:Choice>
    <mc:Fallback xmlns="">
      <p:transition spd="slow" advTm="11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1" grpId="0"/>
      <p:bldP spid="15" grpId="0"/>
      <p:bldP spid="12" grpId="0"/>
      <p:bldP spid="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0.9|0.8|1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2|1.1|0.9|1|0.8|1|0.9|1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2|1.1|0.9|1|0.8|1|0.9|1|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2|1.1|0.9|1|0.8|1|0.9|1|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872</Words>
  <Application>Microsoft Office PowerPoint</Application>
  <PresentationFormat>宽屏</PresentationFormat>
  <Paragraphs>95</Paragraphs>
  <Slides>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Simplified Arabic Fixed</vt:lpstr>
      <vt:lpstr>Arial</vt:lpstr>
      <vt:lpstr>Calibri</vt:lpstr>
      <vt:lpstr>Calibri Light</vt:lpstr>
      <vt:lpstr>Times New Roman</vt:lpstr>
      <vt:lpstr>Office Theme</vt:lpstr>
      <vt:lpstr>PowerPoint 演示文稿</vt:lpstr>
      <vt:lpstr>T2S specification</vt:lpstr>
      <vt:lpstr>T2S specification (Cont.)</vt:lpstr>
      <vt:lpstr>Issues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Rong, Hongbo</dc:creator>
  <cp:lastModifiedBy>MZ_Zhang</cp:lastModifiedBy>
  <cp:revision>98</cp:revision>
  <dcterms:created xsi:type="dcterms:W3CDTF">2021-04-30T17:51:09Z</dcterms:created>
  <dcterms:modified xsi:type="dcterms:W3CDTF">2021-05-09T18:56:22Z</dcterms:modified>
</cp:coreProperties>
</file>

<file path=docProps/thumbnail.jpeg>
</file>